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32"/>
  </p:notesMasterIdLst>
  <p:handoutMasterIdLst>
    <p:handoutMasterId r:id="rId133"/>
  </p:handoutMasterIdLst>
  <p:sldIdLst>
    <p:sldId id="702" r:id="rId2"/>
    <p:sldId id="694" r:id="rId3"/>
    <p:sldId id="678" r:id="rId4"/>
    <p:sldId id="679" r:id="rId5"/>
    <p:sldId id="698" r:id="rId6"/>
    <p:sldId id="680" r:id="rId7"/>
    <p:sldId id="695" r:id="rId8"/>
    <p:sldId id="681" r:id="rId9"/>
    <p:sldId id="683" r:id="rId10"/>
    <p:sldId id="697" r:id="rId11"/>
    <p:sldId id="493" r:id="rId12"/>
    <p:sldId id="417" r:id="rId13"/>
    <p:sldId id="502" r:id="rId14"/>
    <p:sldId id="505" r:id="rId15"/>
    <p:sldId id="506" r:id="rId16"/>
    <p:sldId id="507" r:id="rId17"/>
    <p:sldId id="699" r:id="rId18"/>
    <p:sldId id="508" r:id="rId19"/>
    <p:sldId id="509" r:id="rId20"/>
    <p:sldId id="510" r:id="rId21"/>
    <p:sldId id="511" r:id="rId22"/>
    <p:sldId id="512" r:id="rId23"/>
    <p:sldId id="513" r:id="rId24"/>
    <p:sldId id="515" r:id="rId25"/>
    <p:sldId id="516" r:id="rId26"/>
    <p:sldId id="514" r:id="rId27"/>
    <p:sldId id="520" r:id="rId28"/>
    <p:sldId id="521" r:id="rId29"/>
    <p:sldId id="522" r:id="rId30"/>
    <p:sldId id="525" r:id="rId31"/>
    <p:sldId id="523" r:id="rId32"/>
    <p:sldId id="524" r:id="rId33"/>
    <p:sldId id="526" r:id="rId34"/>
    <p:sldId id="557" r:id="rId35"/>
    <p:sldId id="527" r:id="rId36"/>
    <p:sldId id="530" r:id="rId37"/>
    <p:sldId id="648" r:id="rId38"/>
    <p:sldId id="528" r:id="rId39"/>
    <p:sldId id="649" r:id="rId40"/>
    <p:sldId id="529" r:id="rId41"/>
    <p:sldId id="568" r:id="rId42"/>
    <p:sldId id="569" r:id="rId43"/>
    <p:sldId id="531" r:id="rId44"/>
    <p:sldId id="570" r:id="rId45"/>
    <p:sldId id="532" r:id="rId46"/>
    <p:sldId id="533" r:id="rId47"/>
    <p:sldId id="546" r:id="rId48"/>
    <p:sldId id="577" r:id="rId49"/>
    <p:sldId id="547" r:id="rId50"/>
    <p:sldId id="650" r:id="rId51"/>
    <p:sldId id="534" r:id="rId52"/>
    <p:sldId id="692" r:id="rId53"/>
    <p:sldId id="578" r:id="rId54"/>
    <p:sldId id="548" r:id="rId55"/>
    <p:sldId id="579" r:id="rId56"/>
    <p:sldId id="549" r:id="rId57"/>
    <p:sldId id="580" r:id="rId58"/>
    <p:sldId id="684" r:id="rId59"/>
    <p:sldId id="685" r:id="rId60"/>
    <p:sldId id="686" r:id="rId61"/>
    <p:sldId id="687" r:id="rId62"/>
    <p:sldId id="560" r:id="rId63"/>
    <p:sldId id="581" r:id="rId64"/>
    <p:sldId id="582" r:id="rId65"/>
    <p:sldId id="652" r:id="rId66"/>
    <p:sldId id="584" r:id="rId67"/>
    <p:sldId id="651" r:id="rId68"/>
    <p:sldId id="703" r:id="rId69"/>
    <p:sldId id="676" r:id="rId70"/>
    <p:sldId id="677" r:id="rId71"/>
    <p:sldId id="552" r:id="rId72"/>
    <p:sldId id="587" r:id="rId73"/>
    <p:sldId id="589" r:id="rId74"/>
    <p:sldId id="590" r:id="rId75"/>
    <p:sldId id="553" r:id="rId76"/>
    <p:sldId id="653" r:id="rId77"/>
    <p:sldId id="571" r:id="rId78"/>
    <p:sldId id="672" r:id="rId79"/>
    <p:sldId id="673" r:id="rId80"/>
    <p:sldId id="605" r:id="rId81"/>
    <p:sldId id="606" r:id="rId82"/>
    <p:sldId id="607" r:id="rId83"/>
    <p:sldId id="609" r:id="rId84"/>
    <p:sldId id="610" r:id="rId85"/>
    <p:sldId id="611" r:id="rId86"/>
    <p:sldId id="612" r:id="rId87"/>
    <p:sldId id="613" r:id="rId88"/>
    <p:sldId id="614" r:id="rId89"/>
    <p:sldId id="575" r:id="rId90"/>
    <p:sldId id="674" r:id="rId91"/>
    <p:sldId id="675" r:id="rId92"/>
    <p:sldId id="576" r:id="rId93"/>
    <p:sldId id="615" r:id="rId94"/>
    <p:sldId id="644" r:id="rId95"/>
    <p:sldId id="654" r:id="rId96"/>
    <p:sldId id="655" r:id="rId97"/>
    <p:sldId id="647" r:id="rId98"/>
    <p:sldId id="616" r:id="rId99"/>
    <p:sldId id="618" r:id="rId100"/>
    <p:sldId id="628" r:id="rId101"/>
    <p:sldId id="564" r:id="rId102"/>
    <p:sldId id="656" r:id="rId103"/>
    <p:sldId id="658" r:id="rId104"/>
    <p:sldId id="539" r:id="rId105"/>
    <p:sldId id="630" r:id="rId106"/>
    <p:sldId id="631" r:id="rId107"/>
    <p:sldId id="632" r:id="rId108"/>
    <p:sldId id="659" r:id="rId109"/>
    <p:sldId id="634" r:id="rId110"/>
    <p:sldId id="635" r:id="rId111"/>
    <p:sldId id="637" r:id="rId112"/>
    <p:sldId id="660" r:id="rId113"/>
    <p:sldId id="665" r:id="rId114"/>
    <p:sldId id="666" r:id="rId115"/>
    <p:sldId id="545" r:id="rId116"/>
    <p:sldId id="661" r:id="rId117"/>
    <p:sldId id="662" r:id="rId118"/>
    <p:sldId id="667" r:id="rId119"/>
    <p:sldId id="501" r:id="rId120"/>
    <p:sldId id="696" r:id="rId121"/>
    <p:sldId id="668" r:id="rId122"/>
    <p:sldId id="670" r:id="rId123"/>
    <p:sldId id="671" r:id="rId124"/>
    <p:sldId id="691" r:id="rId125"/>
    <p:sldId id="689" r:id="rId126"/>
    <p:sldId id="690" r:id="rId127"/>
    <p:sldId id="467" r:id="rId128"/>
    <p:sldId id="468" r:id="rId129"/>
    <p:sldId id="700" r:id="rId130"/>
    <p:sldId id="701" r:id="rId131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4" autoAdjust="0"/>
  </p:normalViewPr>
  <p:slideViewPr>
    <p:cSldViewPr>
      <p:cViewPr varScale="1">
        <p:scale>
          <a:sx n="110" d="100"/>
          <a:sy n="110" d="100"/>
        </p:scale>
        <p:origin x="59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129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8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4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8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04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91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1213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0469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50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6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1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5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3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4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5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4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7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2020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531261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01" y="2246982"/>
            <a:ext cx="6343763" cy="44047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825" y="37569"/>
            <a:ext cx="10515600" cy="687611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排序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7205"/>
            <a:ext cx="5832648" cy="40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775520" y="1340768"/>
            <a:ext cx="9720311" cy="450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L2,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</a:t>
            </a:r>
            <a:endParaRPr kumimoji="1"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latin typeface="Times New Roman" panose="02020603050405020304" pitchFamily="18" charset="0"/>
              </a:rPr>
              <a:t>{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</a:rPr>
              <a:t>   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left..right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 = ( left + right ) / 2;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left, mid );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megerSort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mid+1, right );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064883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1992313" y="98072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1992313" y="5228877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2424113" y="1483964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>
                <a:latin typeface="Times New Roman" panose="02020603050405020304" pitchFamily="18" charset="0"/>
              </a:rPr>
              <a:t>O(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推导可得，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 。</a:t>
            </a:r>
            <a:endParaRPr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1991544" y="1629693"/>
            <a:ext cx="885735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896352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91281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34225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703512" y="1196752"/>
            <a:ext cx="943342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dirty="0">
                <a:latin typeface="Times New Roman" panose="02020603050405020304" pitchFamily="18" charset="0"/>
              </a:rPr>
              <a:t>(Radix Sort)</a:t>
            </a:r>
            <a:r>
              <a:rPr lang="zh-CN" altLang="en-US" sz="2600" dirty="0">
                <a:latin typeface="Times New Roman" panose="02020603050405020304" pitchFamily="18" charset="0"/>
              </a:rPr>
              <a:t>是采用“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dirty="0">
                <a:latin typeface="Times New Roman" panose="02020603050405020304" pitchFamily="18" charset="0"/>
              </a:rPr>
              <a:t>”与“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dirty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dirty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135560" y="3692904"/>
            <a:ext cx="892899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dirty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dirty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花色：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面值：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4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5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6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8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9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1487488" y="1196429"/>
            <a:ext cx="1019968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这就是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dirty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6289"/>
              </p:ext>
            </p:extLst>
          </p:nvPr>
        </p:nvGraphicFramePr>
        <p:xfrm>
          <a:off x="4655840" y="4869160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0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4869160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847528" y="898525"/>
            <a:ext cx="950485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i="1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dirty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05148"/>
              </p:ext>
            </p:extLst>
          </p:nvPr>
        </p:nvGraphicFramePr>
        <p:xfrm>
          <a:off x="3721100" y="2060848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4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060848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1703512" y="1268760"/>
            <a:ext cx="9072809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1631504" y="1268413"/>
            <a:ext cx="900124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1631504" y="3717032"/>
            <a:ext cx="9145016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dirty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dirty="0">
                <a:latin typeface="Times New Roman" panose="02020603050405020304" pitchFamily="18" charset="0"/>
              </a:rPr>
              <a:t>——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847528" y="1484314"/>
            <a:ext cx="9001372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dirty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dirty="0">
                <a:latin typeface="Times New Roman" panose="02020603050405020304" pitchFamily="18" charset="0"/>
              </a:rPr>
              <a:t>( 1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</a:rPr>
              <a:t>d 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zh-CN" altLang="en-US" sz="2600" dirty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dirty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dirty="0">
                <a:latin typeface="Times New Roman" panose="02020603050405020304" pitchFamily="18" charset="0"/>
              </a:rPr>
              <a:t>984</a:t>
            </a:r>
            <a:r>
              <a:rPr lang="zh-CN" altLang="en-US" sz="2600" dirty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元组</a:t>
            </a:r>
            <a:r>
              <a:rPr lang="en-US" altLang="zh-CN" sz="2600" dirty="0">
                <a:latin typeface="Times New Roman" panose="02020603050405020304" pitchFamily="18" charset="0"/>
              </a:rPr>
              <a:t>(9, 8, 4)</a:t>
            </a:r>
            <a:r>
              <a:rPr lang="zh-CN" altLang="en-US" sz="2600" dirty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dirty="0">
                <a:latin typeface="Times New Roman" panose="02020603050405020304" pitchFamily="18" charset="0"/>
              </a:rPr>
              <a:t>0, 1, …, 9 </a:t>
            </a:r>
            <a:r>
              <a:rPr lang="zh-CN" altLang="en-US" sz="2600" dirty="0">
                <a:latin typeface="Times New Roman" panose="02020603050405020304" pitchFamily="18" charset="0"/>
              </a:rPr>
              <a:t>等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3886"/>
              </p:ext>
            </p:extLst>
          </p:nvPr>
        </p:nvGraphicFramePr>
        <p:xfrm>
          <a:off x="4511824" y="269743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4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269743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98677"/>
              </p:ext>
            </p:extLst>
          </p:nvPr>
        </p:nvGraphicFramePr>
        <p:xfrm>
          <a:off x="4943872" y="3691732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5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3691732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269206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879723"/>
              </p:ext>
            </p:extLst>
          </p:nvPr>
        </p:nvGraphicFramePr>
        <p:xfrm>
          <a:off x="2999656" y="4149080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6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4149080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98462" y="-99392"/>
            <a:ext cx="7772400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</a:t>
            </a:r>
            <a:r>
              <a:rPr lang="en-US" altLang="zh-CN" b="1" dirty="0">
                <a:latin typeface="Times New Roman" panose="02020603050405020304" pitchFamily="18" charset="0"/>
              </a:rPr>
              <a:t>9</a:t>
            </a:r>
            <a:r>
              <a:rPr lang="zh-CN" altLang="en-US" b="1" dirty="0">
                <a:latin typeface="Times New Roman" panose="02020603050405020304" pitchFamily="18" charset="0"/>
              </a:rPr>
              <a:t>章</a:t>
            </a:r>
            <a:r>
              <a:rPr lang="zh-CN" altLang="en-US" b="1" dirty="0"/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7488" y="980728"/>
            <a:ext cx="8569325" cy="50403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4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dirty="0">
                <a:solidFill>
                  <a:srgbClr val="00A0C4"/>
                </a:solidFill>
              </a:rPr>
              <a:t>   </a:t>
            </a:r>
            <a:r>
              <a:rPr lang="zh-CN" altLang="en-US" sz="3400" dirty="0">
                <a:solidFill>
                  <a:srgbClr val="00A0C4"/>
                </a:solidFill>
              </a:rPr>
              <a:t> </a:t>
            </a:r>
            <a:endParaRPr lang="en-US" altLang="zh-CN" sz="3400" dirty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dirty="0"/>
              <a:t> 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21263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1631504" y="1125539"/>
            <a:ext cx="9239250" cy="4397375"/>
            <a:chOff x="235" y="931"/>
            <a:chExt cx="5820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820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269945"/>
                </p:ext>
              </p:extLst>
            </p:nvPr>
          </p:nvGraphicFramePr>
          <p:xfrm>
            <a:off x="1383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69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019272"/>
                </p:ext>
              </p:extLst>
            </p:nvPr>
          </p:nvGraphicFramePr>
          <p:xfrm>
            <a:off x="1338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70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71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6056935"/>
                </p:ext>
              </p:extLst>
            </p:nvPr>
          </p:nvGraphicFramePr>
          <p:xfrm>
            <a:off x="744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72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5085184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063552" y="1484784"/>
            <a:ext cx="878534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dirty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dirty="0">
                <a:latin typeface="Times New Roman" panose="02020603050405020304" pitchFamily="18" charset="0"/>
              </a:rPr>
              <a:t>，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dirty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05330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676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5422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6223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7878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6223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7040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676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190269" y="1932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6524625" y="28575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6511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6524625" y="36417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5715001" y="2863851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7345364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8183564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4008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4872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9917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4541838" y="41100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4541838" y="3529014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4549775" y="29416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4821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4830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4826000" y="3929064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128274" y="11343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4838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5735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6553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7378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8221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4583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7070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7070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7381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7369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7381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4897439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196976" y="4764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7908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7908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8220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8207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8220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2855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3148014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5414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5707064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6245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6537326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9120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2351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1992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1992314" y="1268414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196976" y="41821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919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202182" y="36513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704281" y="1268760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631504" y="4221088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dirty="0">
                <a:latin typeface="Times New Roman" panose="02020603050405020304" pitchFamily="18" charset="0"/>
              </a:rPr>
              <a:t>增加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dirty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2136082" y="1772816"/>
            <a:ext cx="878445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位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))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O( </a:t>
            </a:r>
            <a:r>
              <a:rPr lang="en-US" altLang="zh-CN" sz="24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d×n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若基数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99456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03389" y="1557339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/>
                <a:gridCol w="1728788"/>
                <a:gridCol w="935037"/>
                <a:gridCol w="792163"/>
                <a:gridCol w="865187"/>
                <a:gridCol w="1223963"/>
                <a:gridCol w="647700"/>
                <a:gridCol w="1008062"/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055440" y="44624"/>
            <a:ext cx="4643437" cy="674688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3287688" y="1700808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sz="3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422" y="188640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079025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91545" y="6235800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1199456" y="1340892"/>
            <a:ext cx="10585176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en-US" altLang="zh-CN" sz="12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990726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2311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6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6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5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195388" y="-3877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1990726" y="1268414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127448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839416" y="830641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稳定的排序                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6564560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6564560" y="4155308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055440" y="46365"/>
            <a:ext cx="4392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0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551384" y="836712"/>
            <a:ext cx="1152128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6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归并排序比堆排序稍微快一点</a:t>
            </a:r>
            <a:r>
              <a:rPr lang="zh-CN" altLang="en-US" sz="16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6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600" dirty="0">
              <a:ea typeface="仿宋_GB2312" pitchFamily="49" charset="-122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排序比冒泡排序快</a:t>
            </a:r>
            <a:r>
              <a:rPr lang="en-US" altLang="zh-CN" sz="1600" dirty="0">
                <a:ea typeface="仿宋_GB2312" pitchFamily="49" charset="-122"/>
              </a:rPr>
              <a:t>5</a:t>
            </a:r>
            <a:r>
              <a:rPr lang="zh-CN" altLang="en-US" sz="1600" dirty="0">
                <a:ea typeface="仿宋_GB2312" pitchFamily="49" charset="-122"/>
              </a:rPr>
              <a:t>倍，比插入排序大致快</a:t>
            </a:r>
            <a:r>
              <a:rPr lang="en-US" altLang="zh-CN" sz="1600" dirty="0">
                <a:ea typeface="仿宋_GB2312" pitchFamily="49" charset="-122"/>
              </a:rPr>
              <a:t>2</a:t>
            </a:r>
            <a:r>
              <a:rPr lang="zh-CN" altLang="en-US" sz="1600" dirty="0">
                <a:ea typeface="仿宋_GB2312" pitchFamily="49" charset="-122"/>
              </a:rPr>
              <a:t>倍。</a:t>
            </a: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排序比起</a:t>
            </a:r>
            <a:r>
              <a:rPr lang="en-US" altLang="zh-CN" sz="1600" dirty="0" err="1">
                <a:ea typeface="仿宋_GB2312" pitchFamily="49" charset="-122"/>
              </a:rPr>
              <a:t>QuickSort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MergeSort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HeapSort</a:t>
            </a:r>
            <a:r>
              <a:rPr lang="zh-CN" altLang="en-US" sz="16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600" dirty="0">
                <a:ea typeface="仿宋_GB2312" pitchFamily="49" charset="-122"/>
              </a:rPr>
              <a:t>5000</a:t>
            </a:r>
            <a:r>
              <a:rPr lang="zh-CN" altLang="en-US" sz="16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6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600" dirty="0">
                <a:ea typeface="仿宋_GB2312" pitchFamily="49" charset="-122"/>
              </a:rPr>
              <a:t>。一般不用在数据大于</a:t>
            </a:r>
            <a:r>
              <a:rPr lang="en-US" altLang="zh-CN" sz="1600" dirty="0">
                <a:ea typeface="仿宋_GB2312" pitchFamily="49" charset="-122"/>
              </a:rPr>
              <a:t>1000</a:t>
            </a:r>
            <a:r>
              <a:rPr lang="zh-CN" altLang="en-US" sz="16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600" dirty="0">
                <a:ea typeface="仿宋_GB2312" pitchFamily="49" charset="-122"/>
              </a:rPr>
              <a:t>200</a:t>
            </a:r>
            <a:r>
              <a:rPr lang="zh-CN" altLang="en-US" sz="1600" dirty="0">
                <a:ea typeface="仿宋_GB2312" pitchFamily="49" charset="-122"/>
              </a:rPr>
              <a:t>数据项的序列。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冒泡排序是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600" dirty="0">
                <a:ea typeface="仿宋_GB2312" pitchFamily="49" charset="-122"/>
              </a:rPr>
              <a:t>的排序算法。在实际运用中它是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6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600" dirty="0">
                <a:ea typeface="仿宋_GB2312" pitchFamily="49" charset="-122"/>
              </a:rPr>
              <a:t>O(n^2)</a:t>
            </a:r>
            <a:r>
              <a:rPr lang="zh-CN" altLang="en-US" sz="1600" dirty="0">
                <a:ea typeface="仿宋_GB2312" pitchFamily="49" charset="-122"/>
              </a:rPr>
              <a:t>的算法。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600" dirty="0">
                <a:ea typeface="仿宋_GB2312" pitchFamily="49" charset="-122"/>
              </a:rPr>
              <a:t>O(n</a:t>
            </a:r>
            <a:r>
              <a:rPr lang="en-US" altLang="zh-CN" sz="1600" baseline="30000" dirty="0">
                <a:ea typeface="仿宋_GB2312" pitchFamily="49" charset="-122"/>
              </a:rPr>
              <a:t>2</a:t>
            </a:r>
            <a:r>
              <a:rPr lang="en-US" altLang="zh-CN" sz="1600" dirty="0">
                <a:ea typeface="仿宋_GB2312" pitchFamily="49" charset="-122"/>
              </a:rPr>
              <a:t>)</a:t>
            </a:r>
            <a:r>
              <a:rPr lang="zh-CN" altLang="en-US" sz="16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600" dirty="0">
                <a:ea typeface="仿宋_GB2312" pitchFamily="49" charset="-122"/>
              </a:rPr>
              <a:t>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6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055440" y="446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70122"/>
            <a:ext cx="7793037" cy="655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0000CC"/>
                </a:solidFill>
              </a:rPr>
              <a:t>小结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1882492" y="1263336"/>
            <a:ext cx="8784976" cy="4114800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很小或基本有序时</a:t>
            </a:r>
            <a:r>
              <a:rPr lang="zh-CN" altLang="en-US" dirty="0">
                <a:solidFill>
                  <a:srgbClr val="FF0000"/>
                </a:solidFill>
              </a:rPr>
              <a:t>直接插入排序</a:t>
            </a:r>
            <a:r>
              <a:rPr lang="zh-CN" altLang="en-US" dirty="0"/>
              <a:t>比较有效。</a:t>
            </a:r>
          </a:p>
          <a:p>
            <a:r>
              <a:rPr lang="zh-CN" altLang="en-US" dirty="0"/>
              <a:t>希望以最快速度挑选出若干最大或最小元素，</a:t>
            </a:r>
            <a:r>
              <a:rPr lang="zh-CN" altLang="en-US" dirty="0">
                <a:solidFill>
                  <a:srgbClr val="FF0000"/>
                </a:solidFill>
              </a:rPr>
              <a:t>堆排序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直接选择</a:t>
            </a:r>
            <a:r>
              <a:rPr lang="zh-CN" altLang="en-US" dirty="0"/>
              <a:t>最合适。</a:t>
            </a:r>
          </a:p>
          <a:p>
            <a:r>
              <a:rPr lang="zh-CN" altLang="en-US" dirty="0"/>
              <a:t>综合性能快速</a:t>
            </a:r>
            <a:r>
              <a:rPr lang="zh-CN" altLang="en-US" dirty="0">
                <a:solidFill>
                  <a:srgbClr val="FF0000"/>
                </a:solidFill>
              </a:rPr>
              <a:t>排序最佳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5663952" y="648372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ea typeface="仿宋_GB2312" pitchFamily="49" charset="-122"/>
              </a:rPr>
              <a:t>Ref: </a:t>
            </a:r>
            <a:r>
              <a:rPr lang="en-US" altLang="zh-CN" sz="1600" dirty="0">
                <a:ea typeface="仿宋_GB2312" pitchFamily="49" charset="-122"/>
              </a:rPr>
              <a:t>http://blog.csdn.net/hkx1n/article/details/3922249</a:t>
            </a:r>
            <a:endParaRPr lang="zh-CN" altLang="en-US" sz="1600" dirty="0"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5495926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2</a:t>
            </a:r>
            <a:r>
              <a:rPr lang="zh-CN" altLang="en-US" sz="2400" dirty="0"/>
              <a:t>：以你妈妈的手机号为序列，请画出所有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1105694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5016501" y="98345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6024564" y="2205039"/>
            <a:ext cx="352742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6024563" y="5157789"/>
            <a:ext cx="381635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983432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Exercises</a:t>
            </a:r>
            <a:r>
              <a:rPr lang="en-US" altLang="zh-CN" sz="4000" b="0" dirty="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5159896" y="1149281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35172" name="Text Box 7"/>
          <p:cNvSpPr txBox="1">
            <a:spLocks noChangeArrowheads="1"/>
          </p:cNvSpPr>
          <p:nvPr/>
        </p:nvSpPr>
        <p:spPr bwMode="auto">
          <a:xfrm>
            <a:off x="3214688" y="2749551"/>
            <a:ext cx="5472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思考题：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9.2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9.11</a:t>
            </a:r>
            <a:endParaRPr lang="en-US" altLang="zh-CN" sz="24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5173" name="Text Box 8"/>
          <p:cNvSpPr txBox="1">
            <a:spLocks noChangeArrowheads="1"/>
          </p:cNvSpPr>
          <p:nvPr/>
        </p:nvSpPr>
        <p:spPr bwMode="auto">
          <a:xfrm>
            <a:off x="3214688" y="3989388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trike="sngStrike" dirty="0">
                <a:latin typeface="楷体_GB2312" pitchFamily="49" charset="-122"/>
                <a:ea typeface="楷体_GB2312" pitchFamily="49" charset="-122"/>
              </a:rPr>
              <a:t>练习题：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9.17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9.19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9.21</a:t>
            </a:r>
            <a:r>
              <a:rPr lang="zh-CN" altLang="en-US" strike="sngStrike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trike="sngStrike" dirty="0">
                <a:latin typeface="Times New Roman" panose="02020603050405020304" pitchFamily="18" charset="0"/>
                <a:ea typeface="楷体_GB2312" pitchFamily="49" charset="-122"/>
              </a:rPr>
              <a:t>9.25</a:t>
            </a:r>
            <a:endParaRPr lang="en-US" altLang="zh-CN" sz="2400" b="0" strike="sngStrike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第五次</a:t>
            </a:r>
            <a:r>
              <a:rPr lang="zh-CN" altLang="en-US" sz="3200" b="1" dirty="0"/>
              <a:t>上机作业</a:t>
            </a:r>
            <a:endParaRPr lang="zh-CN" altLang="en-US" sz="2800" b="1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1847528" y="1233424"/>
            <a:ext cx="8640960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/>
              <a:t>题目：排序算法应用及对比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/>
              <a:t> 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、生成三组</a:t>
            </a:r>
            <a:r>
              <a:rPr lang="en-US" altLang="zh-CN" sz="2000" dirty="0"/>
              <a:t>1000</a:t>
            </a:r>
            <a:r>
              <a:rPr lang="zh-CN" altLang="en-US" sz="2000" dirty="0"/>
              <a:t>万个数，分别为随机数、基本正序</a:t>
            </a:r>
            <a:r>
              <a:rPr lang="en-US" altLang="zh-CN" sz="2000" dirty="0"/>
              <a:t>(</a:t>
            </a:r>
            <a:r>
              <a:rPr lang="zh-CN" altLang="en-US" sz="2000" dirty="0"/>
              <a:t>所有元素在正序的基础上整体左移</a:t>
            </a:r>
            <a:r>
              <a:rPr lang="en-US" altLang="zh-CN" sz="2000" dirty="0"/>
              <a:t>2</a:t>
            </a:r>
            <a:r>
              <a:rPr lang="zh-CN" altLang="en-US" sz="2000" dirty="0"/>
              <a:t>位</a:t>
            </a:r>
            <a:r>
              <a:rPr lang="en-US" altLang="zh-CN" sz="2000" dirty="0"/>
              <a:t>)</a:t>
            </a:r>
            <a:r>
              <a:rPr lang="zh-CN" altLang="en-US" sz="2000" dirty="0"/>
              <a:t>、逆序</a:t>
            </a:r>
            <a:r>
              <a:rPr lang="zh-CN" altLang="en-US" sz="2000" dirty="0" smtClean="0"/>
              <a:t>（思考</a:t>
            </a:r>
            <a:r>
              <a:rPr lang="zh-CN" altLang="en-US" sz="2000" dirty="0" smtClean="0">
                <a:solidFill>
                  <a:srgbClr val="0000CC"/>
                </a:solidFill>
              </a:rPr>
              <a:t>用</a:t>
            </a:r>
            <a:r>
              <a:rPr lang="zh-CN" altLang="en-US" sz="2000" dirty="0">
                <a:solidFill>
                  <a:srgbClr val="0000CC"/>
                </a:solidFill>
              </a:rPr>
              <a:t>什么数据结构？如果数据量达到</a:t>
            </a:r>
            <a:r>
              <a:rPr lang="en-US" altLang="zh-CN" sz="2000" dirty="0">
                <a:solidFill>
                  <a:srgbClr val="0000CC"/>
                </a:solidFill>
              </a:rPr>
              <a:t>1</a:t>
            </a:r>
            <a:r>
              <a:rPr lang="zh-CN" altLang="en-US" sz="2000" dirty="0">
                <a:solidFill>
                  <a:srgbClr val="0000CC"/>
                </a:solidFill>
              </a:rPr>
              <a:t>亿，</a:t>
            </a:r>
            <a:r>
              <a:rPr lang="en-US" altLang="zh-CN" sz="2000" dirty="0">
                <a:solidFill>
                  <a:srgbClr val="0000CC"/>
                </a:solidFill>
              </a:rPr>
              <a:t>10</a:t>
            </a:r>
            <a:r>
              <a:rPr lang="zh-CN" altLang="en-US" sz="2000" dirty="0">
                <a:solidFill>
                  <a:srgbClr val="0000CC"/>
                </a:solidFill>
              </a:rPr>
              <a:t>亿怎么办？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zh-CN" sz="2000" dirty="0"/>
              <a:t>	2</a:t>
            </a:r>
            <a:r>
              <a:rPr lang="zh-CN" altLang="en-US" sz="2000" dirty="0"/>
              <a:t>、实现快速排序（改进版），归并排序和堆排序的</a:t>
            </a:r>
            <a:r>
              <a:rPr lang="zh-CN" altLang="en-US" sz="2000" dirty="0">
                <a:solidFill>
                  <a:srgbClr val="0000CC"/>
                </a:solidFill>
              </a:rPr>
              <a:t>递归和非递归版本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 bwMode="auto">
          <a:xfrm>
            <a:off x="1680840" y="3642158"/>
            <a:ext cx="9098112" cy="29523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400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4209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415480" y="1138100"/>
            <a:ext cx="10129836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>
                <a:ea typeface="黑体" panose="02010609060101010101" pitchFamily="49" charset="-122"/>
              </a:rPr>
              <a:t>：</a:t>
            </a:r>
            <a:r>
              <a:rPr lang="zh-CN" altLang="en-US" sz="2600" dirty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楷体_GB2312" pitchFamily="49" charset="-122"/>
              </a:rPr>
              <a:t>每个数据表用哪个属性域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作为排序码，要视具体的应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900056" y="43656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7824018" y="4148707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6958831" y="562984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031857" y="5261545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4243" y="3572445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10559281" y="3501008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第六次</a:t>
            </a:r>
            <a:r>
              <a:rPr lang="zh-CN" altLang="en-US" b="1" dirty="0"/>
              <a:t>上机</a:t>
            </a:r>
            <a:r>
              <a:rPr lang="zh-CN" altLang="en-US" b="1" dirty="0" smtClean="0"/>
              <a:t>作业</a:t>
            </a:r>
            <a:r>
              <a:rPr lang="en-US" altLang="zh-CN" b="1" dirty="0" smtClean="0"/>
              <a:t>---Dancing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75520" y="980728"/>
            <a:ext cx="9289032" cy="565705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快速排序、堆排序、归并排序三选一（抽签）</a:t>
            </a:r>
            <a:endParaRPr lang="en-US" altLang="zh-CN" sz="2400" dirty="0"/>
          </a:p>
          <a:p>
            <a:r>
              <a:rPr lang="zh-CN" altLang="en-US" sz="2400" dirty="0"/>
              <a:t>每班分成</a:t>
            </a:r>
            <a:r>
              <a:rPr lang="en-US" altLang="zh-CN" sz="2400" dirty="0"/>
              <a:t>2</a:t>
            </a:r>
            <a:r>
              <a:rPr lang="zh-CN" altLang="en-US" sz="2400" dirty="0"/>
              <a:t>组，各自选一个组长</a:t>
            </a:r>
            <a:endParaRPr lang="en-US" altLang="zh-CN" sz="2400" dirty="0"/>
          </a:p>
          <a:p>
            <a:r>
              <a:rPr lang="zh-CN" altLang="en-US" sz="2400" dirty="0"/>
              <a:t>提前准备</a:t>
            </a:r>
            <a:r>
              <a:rPr lang="en-US" altLang="zh-CN" sz="2400" dirty="0"/>
              <a:t>A4</a:t>
            </a:r>
            <a:r>
              <a:rPr lang="zh-CN" altLang="en-US" sz="2400" dirty="0"/>
              <a:t>纸，打印上数字粘贴在胸前以及两侧以便进行排序展示</a:t>
            </a:r>
            <a:endParaRPr lang="en-US" altLang="zh-CN" sz="2400" dirty="0"/>
          </a:p>
          <a:p>
            <a:r>
              <a:rPr lang="zh-CN" altLang="en-US" sz="2400" dirty="0"/>
              <a:t>提前准备好音乐</a:t>
            </a:r>
            <a:r>
              <a:rPr lang="en-US" altLang="zh-CN" sz="2400" dirty="0"/>
              <a:t>(mp3)</a:t>
            </a:r>
            <a:r>
              <a:rPr lang="zh-CN" altLang="en-US" sz="2400" dirty="0"/>
              <a:t>，音乐和舞蹈形式自行确定，鼓励创新</a:t>
            </a:r>
            <a:endParaRPr lang="en-US" altLang="zh-CN" sz="2400" dirty="0"/>
          </a:p>
          <a:p>
            <a:r>
              <a:rPr lang="zh-CN" altLang="en-US" sz="2400" dirty="0"/>
              <a:t>天气允许的话在户外</a:t>
            </a:r>
            <a:r>
              <a:rPr lang="zh-CN" altLang="en-US" sz="2400" dirty="0" smtClean="0"/>
              <a:t>进行，但在报告厅表演效果最好</a:t>
            </a:r>
            <a:endParaRPr lang="en-US" altLang="zh-CN" sz="2400" dirty="0"/>
          </a:p>
          <a:p>
            <a:r>
              <a:rPr lang="zh-CN" altLang="en-US" sz="2400" dirty="0"/>
              <a:t>打分：</a:t>
            </a:r>
            <a:endParaRPr lang="en-US" altLang="zh-CN" sz="2400" dirty="0"/>
          </a:p>
          <a:p>
            <a:pPr lvl="1"/>
            <a:r>
              <a:rPr lang="zh-CN" altLang="en-US" sz="2000" dirty="0"/>
              <a:t>某一组展示时，其他组的组长要给其打分</a:t>
            </a:r>
            <a:r>
              <a:rPr lang="en-US" altLang="zh-CN" sz="2000" dirty="0"/>
              <a:t>(0-10)</a:t>
            </a:r>
          </a:p>
          <a:p>
            <a:pPr lvl="1"/>
            <a:r>
              <a:rPr lang="zh-CN" altLang="en-US" sz="2000" dirty="0"/>
              <a:t>某一组的得分</a:t>
            </a:r>
            <a:r>
              <a:rPr lang="en-US" altLang="zh-CN" sz="2000" dirty="0"/>
              <a:t>=</a:t>
            </a:r>
            <a:r>
              <a:rPr lang="zh-CN" altLang="en-US" sz="2000" dirty="0"/>
              <a:t>所有得分去掉最高分和最低分后取平均</a:t>
            </a:r>
            <a:endParaRPr lang="en-US" altLang="zh-CN" sz="2000" dirty="0"/>
          </a:p>
          <a:p>
            <a:pPr lvl="1"/>
            <a:r>
              <a:rPr lang="zh-CN" altLang="en-US" sz="2000" dirty="0"/>
              <a:t>奖励的</a:t>
            </a:r>
            <a:r>
              <a:rPr lang="en-US" altLang="zh-CN" sz="2000" dirty="0"/>
              <a:t>Candy</a:t>
            </a:r>
            <a:r>
              <a:rPr lang="zh-CN" altLang="en-US" sz="2000" dirty="0"/>
              <a:t>已准备好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pPr lvl="1"/>
            <a:r>
              <a:rPr lang="en-US" altLang="zh-CN" sz="1400" dirty="0"/>
              <a:t>https://</a:t>
            </a:r>
            <a:r>
              <a:rPr lang="en-US" altLang="zh-CN" sz="1400" dirty="0" smtClean="0"/>
              <a:t>www.bilibili.com/video/BV1w7411q77P?from=search&amp;seid=7814619500521737331</a:t>
            </a:r>
          </a:p>
          <a:p>
            <a:pPr lvl="1"/>
            <a:r>
              <a:rPr lang="en-US" altLang="zh-CN" sz="1400" dirty="0"/>
              <a:t>https://www.bilibili.com/video/BV11W411m7Zc/?</a:t>
            </a:r>
            <a:r>
              <a:rPr lang="en-US" altLang="zh-CN" sz="1400" dirty="0" smtClean="0"/>
              <a:t>spm_id_from=333.788.recommend_more_video.0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://v.youku.com/v_show/id_XNjczMTQzNjky.html?spm=a2h0k.11417342.soresults.dtitle</a:t>
            </a:r>
          </a:p>
          <a:p>
            <a:pPr lvl="1"/>
            <a:r>
              <a:rPr lang="en-US" altLang="zh-CN" sz="1400" dirty="0"/>
              <a:t>https://v.youku.com/v_show/id_XMTUyNjUyMTk0NA==.html?spm=a2h0k.11417342.soresults.dtitle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71464" y="1052514"/>
            <a:ext cx="10153376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dirty="0">
                <a:latin typeface="Times New Roman" panose="02020603050405020304" pitchFamily="18" charset="0"/>
              </a:rPr>
              <a:t>的序列的操作过程。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619534" y="2060848"/>
            <a:ext cx="984091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给定含有</a:t>
            </a:r>
            <a:r>
              <a:rPr lang="en-US" altLang="en-US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</a:rPr>
              <a:t>n-1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600" dirty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en-US" sz="2600" dirty="0">
                <a:latin typeface="Times New Roman" panose="02020603050405020304" pitchFamily="18" charset="0"/>
              </a:rPr>
              <a:t>…, 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600" dirty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</a:rPr>
              <a:t>, …,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dirty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en-US" sz="2400" dirty="0">
                <a:latin typeface="Times New Roman" panose="02020603050405020304" pitchFamily="18" charset="0"/>
              </a:rPr>
              <a:t> }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 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_GB2312" pitchFamily="49" charset="-122"/>
              </a:rPr>
              <a:t>    或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 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839416" y="91493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919289" y="1439864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325689" y="2232026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08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49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7870825" y="4248151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7870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831226" y="71512"/>
            <a:ext cx="548079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919289" y="1439864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2303464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911424" y="54095"/>
            <a:ext cx="511256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10515600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稳定性的意义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660" y="1124744"/>
            <a:ext cx="10153128" cy="504214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如果只是简单的进行数字的排序，那么稳定性将毫无意义。</a:t>
            </a:r>
          </a:p>
          <a:p>
            <a:r>
              <a:rPr lang="zh-CN" altLang="en-US" sz="2000" dirty="0"/>
              <a:t>如果排序的内容仅仅是一个复杂对象的某一个数字属性，那么稳定性依旧将毫无意义</a:t>
            </a:r>
          </a:p>
          <a:p>
            <a:r>
              <a:rPr lang="zh-CN" altLang="en-US" sz="2000" dirty="0"/>
              <a:t>如果要排序的内容是一个复杂对象的多个数字属性，但是其原本的初始顺序毫无意义，那么稳定性依旧将毫无意义。</a:t>
            </a:r>
          </a:p>
          <a:p>
            <a:r>
              <a:rPr lang="zh-CN" altLang="en-US" sz="2000" dirty="0"/>
              <a:t>除非要排序的内容是一个复杂对象的多个数字属性，且其原本的初始顺序存在意义，那么我们需要在二次排序的基础上保持原有排序的意义，才需要使用到稳定性的算法，例如要排序的内容是一组原本按照价格高低排序的对象，如今需要按照销量高低排序，使用稳定性算法，可以使得想同销量的对象依旧保持着价格高低的排序展现，只有销量不同的才会重新排序。（当然，如果需求不需要保持初始的排序意义，那么使用稳定性算法依旧将毫无意义）</a:t>
            </a:r>
          </a:p>
          <a:p>
            <a:r>
              <a:rPr lang="zh-CN" altLang="en-US" sz="2000" dirty="0"/>
              <a:t>换句话说，</a:t>
            </a:r>
            <a:r>
              <a:rPr lang="zh-CN" altLang="en-US" sz="20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2000" dirty="0"/>
              <a:t>，比如一开始按照价格高低排序结果为 </a:t>
            </a:r>
            <a:r>
              <a:rPr lang="en-US" altLang="zh-CN" sz="2000" dirty="0"/>
              <a:t>a(10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b(8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c(6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d(4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30</a:t>
            </a:r>
            <a:r>
              <a:rPr lang="zh-CN" altLang="en-US" sz="2000" dirty="0"/>
              <a:t>个</a:t>
            </a:r>
            <a:r>
              <a:rPr lang="en-US" altLang="zh-CN" sz="2000" dirty="0"/>
              <a:t>),</a:t>
            </a:r>
            <a:r>
              <a:rPr lang="zh-CN" altLang="en-US" sz="2000" dirty="0"/>
              <a:t>则按照销量重排序后如果保持 </a:t>
            </a:r>
            <a:r>
              <a:rPr lang="en-US" altLang="zh-CN" sz="2000" dirty="0"/>
              <a:t>d(30</a:t>
            </a:r>
            <a:r>
              <a:rPr lang="zh-CN" altLang="en-US" sz="2000" dirty="0"/>
              <a:t>个</a:t>
            </a:r>
            <a:r>
              <a:rPr lang="en-US" altLang="zh-CN" sz="2000" dirty="0"/>
              <a:t>,</a:t>
            </a:r>
            <a:r>
              <a:rPr lang="zh-CN" altLang="en-US" sz="2000" dirty="0"/>
              <a:t>价格为</a:t>
            </a:r>
            <a:r>
              <a:rPr lang="en-US" altLang="zh-CN" sz="2000" dirty="0"/>
              <a:t>4</a:t>
            </a:r>
            <a:r>
              <a:rPr lang="zh-CN" altLang="en-US" sz="2000" dirty="0"/>
              <a:t>元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c(20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6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a(5</a:t>
            </a:r>
            <a:r>
              <a:rPr lang="zh-CN" altLang="en-US" sz="2000" dirty="0"/>
              <a:t>个，价格为</a:t>
            </a:r>
            <a:r>
              <a:rPr lang="en-US" altLang="zh-CN" sz="2000" dirty="0"/>
              <a:t>10</a:t>
            </a:r>
            <a:r>
              <a:rPr lang="zh-CN" altLang="en-US" sz="2000" dirty="0"/>
              <a:t>元</a:t>
            </a:r>
            <a:r>
              <a:rPr lang="en-US" altLang="zh-CN" sz="2000" dirty="0"/>
              <a:t>)</a:t>
            </a:r>
            <a:r>
              <a:rPr lang="zh-CN" altLang="en-US" sz="2000" dirty="0"/>
              <a:t>，则说明该方法为稳定的，而如果出现</a:t>
            </a:r>
            <a:r>
              <a:rPr lang="en-US" altLang="zh-CN" sz="2000" dirty="0"/>
              <a:t>c</a:t>
            </a:r>
            <a:r>
              <a:rPr lang="zh-CN" altLang="en-US" sz="2000" dirty="0"/>
              <a:t>在</a:t>
            </a:r>
            <a:r>
              <a:rPr lang="en-US" altLang="zh-CN" sz="2000" dirty="0"/>
              <a:t>b</a:t>
            </a:r>
            <a:r>
              <a:rPr lang="zh-CN" altLang="en-US" sz="2000" dirty="0"/>
              <a:t>前，破坏了排序前</a:t>
            </a:r>
            <a:r>
              <a:rPr lang="en-US" altLang="zh-CN" sz="2000" dirty="0"/>
              <a:t>b</a:t>
            </a:r>
            <a:r>
              <a:rPr lang="zh-CN" altLang="en-US" sz="2000" dirty="0"/>
              <a:t>在</a:t>
            </a:r>
            <a:r>
              <a:rPr lang="en-US" altLang="zh-CN" sz="2000" dirty="0"/>
              <a:t>c</a:t>
            </a:r>
            <a:r>
              <a:rPr lang="zh-CN" altLang="en-US" sz="2000" dirty="0"/>
              <a:t>前的顺序，则说明这个方法是不稳定的</a:t>
            </a:r>
          </a:p>
        </p:txBody>
      </p:sp>
      <p:sp>
        <p:nvSpPr>
          <p:cNvPr id="4" name="矩形 3"/>
          <p:cNvSpPr/>
          <p:nvPr/>
        </p:nvSpPr>
        <p:spPr>
          <a:xfrm>
            <a:off x="6565491" y="6519731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67" y="44026"/>
            <a:ext cx="4309448" cy="20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86" y="5310982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436" y="2420144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983432" y="1057275"/>
            <a:ext cx="964907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      </a:t>
            </a:r>
            <a:r>
              <a:rPr lang="zh-CN" altLang="en-US" sz="2600" dirty="0"/>
              <a:t>由于待排序的数据元素数量不同，使得排序过程中涉及的</a:t>
            </a:r>
            <a:r>
              <a:rPr lang="zh-CN" altLang="en-US" sz="2600" dirty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487240" y="2132856"/>
            <a:ext cx="9649320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/>
              <a:t>：排序期间所有数据元素均放在内存</a:t>
            </a:r>
            <a:endParaRPr lang="en-US" altLang="zh-CN" sz="2600" dirty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    </a:t>
            </a:r>
            <a:r>
              <a:rPr lang="zh-CN" altLang="en-US" sz="2400" dirty="0">
                <a:solidFill>
                  <a:srgbClr val="FF3399"/>
                </a:solidFill>
              </a:rPr>
              <a:t>注：</a:t>
            </a:r>
            <a:r>
              <a:rPr lang="zh-CN" altLang="en-US" sz="2400" dirty="0"/>
              <a:t>外部排序时，要将数据元素分批调入内存来排序，中间结果还要及时放入外存，显然外部排序要复杂得多。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838244" y="116632"/>
            <a:ext cx="56177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919289" y="1124744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按排序过程中</a:t>
            </a:r>
            <a:r>
              <a:rPr lang="zh-CN" altLang="en-US" sz="2600">
                <a:solidFill>
                  <a:srgbClr val="3333FF"/>
                </a:solidFill>
              </a:rPr>
              <a:t>依据的不同原则</a:t>
            </a:r>
            <a:r>
              <a:rPr lang="zh-CN" altLang="en-US" sz="2600"/>
              <a:t>，可分为：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911424" y="45386"/>
            <a:ext cx="49685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2363788" y="2132806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插入排序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选择排序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基数排序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80321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16632"/>
            <a:ext cx="3744416" cy="577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3600" b="1" dirty="0"/>
              <a:t>第八</a:t>
            </a:r>
            <a:r>
              <a:rPr lang="zh-CN" altLang="en-US" sz="3600" b="1" dirty="0" smtClean="0"/>
              <a:t>章 要点</a:t>
            </a:r>
            <a:r>
              <a:rPr lang="zh-CN" altLang="en-US" sz="3600" b="1" dirty="0"/>
              <a:t>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15480" y="953262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两种应用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最短路径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另</a:t>
            </a: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6383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>
                <a:solidFill>
                  <a:schemeClr val="bg1"/>
                </a:solidFill>
              </a:rPr>
              <a:t>图有哪些应用？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12" y="5068062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5010430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19848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dirty="0"/>
              <a:t>    按排序过程中</a:t>
            </a:r>
            <a:r>
              <a:rPr lang="zh-CN" altLang="en-US" sz="2600" dirty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dirty="0"/>
              <a:t>，可分为三类：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921760" y="37306"/>
            <a:ext cx="6182304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</a:t>
            </a:r>
            <a:r>
              <a:rPr lang="zh-CN" altLang="en-US" sz="2600">
                <a:solidFill>
                  <a:srgbClr val="0000FF"/>
                </a:solidFill>
              </a:rPr>
              <a:t>不同的设计方法</a:t>
            </a:r>
            <a:r>
              <a:rPr lang="zh-CN" altLang="en-US" sz="2600"/>
              <a:t>，可分为：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090613" y="37306"/>
            <a:ext cx="6300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919288" y="105273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351089" y="1628999"/>
            <a:ext cx="7921625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一般按平均情况估算，</a:t>
            </a:r>
            <a:r>
              <a:rPr lang="zh-CN" altLang="en-US" sz="2600" dirty="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983432" y="68470"/>
            <a:ext cx="594122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1919288" y="2997424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2351089" y="3500662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919288" y="400548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2325688" y="4507137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稳定的排序方法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直接插入、折半插入、起泡、归并、基数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希尔、直接选择、堆、快速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1343472" y="1268760"/>
            <a:ext cx="1022550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 dirty="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 dirty="0">
              <a:latin typeface="Times New Roman" panose="02020603050405020304" pitchFamily="18" charset="0"/>
            </a:endParaRP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 dirty="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 dirty="0">
                <a:latin typeface="Times New Roman" panose="02020603050405020304" pitchFamily="18" charset="0"/>
              </a:rPr>
              <a:t>如下</a:t>
            </a:r>
            <a:r>
              <a:rPr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（完整定义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P400-401 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9.3</a:t>
            </a:r>
            <a:r>
              <a:rPr lang="zh-CN" altLang="en-US" sz="2400" dirty="0">
                <a:latin typeface="Times New Roman" panose="02020603050405020304" pitchFamily="18" charset="0"/>
              </a:rPr>
              <a:t>）。</a:t>
            </a: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919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801688" y="0"/>
            <a:ext cx="58703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1919289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765176" y="0"/>
            <a:ext cx="63388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11424" y="-9318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775520" y="1340768"/>
            <a:ext cx="928903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插入到前面已经排好序的一组元素的适当位置上，直到元素全部插入为止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9" y="4080237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127448" y="980728"/>
            <a:ext cx="1044116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874713" y="11773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29309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57" y="3394818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2487488" y="167072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782888" y="128972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4544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5306888" y="90872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6068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6830888" y="136592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7592888" y="167072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3903538" y="212792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2049338" y="266608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833439" y="130877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904876" y="464410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844550" y="-378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847726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847726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835818" y="65088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268761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6311901" y="4026248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5016500" y="5602636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6527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6096000" y="2514948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9264650" y="1289398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6281739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80588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70453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197574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894556" y="41821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676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485900" y="845641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1960564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1981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1981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1981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1981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7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94532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1847851" y="1125539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4101" y="-1879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1847851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2208214" y="1485552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2279651" y="4436715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>
                <a:latin typeface="Times New Roman" panose="02020603050405020304" pitchFamily="18" charset="0"/>
              </a:rPr>
              <a:t>约为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836673"/>
              </p:ext>
            </p:extLst>
          </p:nvPr>
        </p:nvGraphicFramePr>
        <p:xfrm>
          <a:off x="3143250" y="2780953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3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780953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1847851" y="5373340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775520" y="1412776"/>
            <a:ext cx="9217271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与直接插入排序的区别就在于寻找元素的插入位置用的是折半搜索，而非顺序搜索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911424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055440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1847851" y="908720"/>
            <a:ext cx="874871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dataList.h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BinaryInsertSort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&lt;T&gt; &amp; L,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left,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right)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 low, high, middle, k;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= left+1;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&lt;= right;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++) {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];  low = left;  high = i-1;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1847851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208214" y="1485901"/>
            <a:ext cx="799147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>
                <a:latin typeface="Times New Roman" panose="02020603050405020304" pitchFamily="18" charset="0"/>
              </a:rPr>
              <a:t>插入第 </a:t>
            </a:r>
            <a:r>
              <a:rPr lang="en-US" altLang="zh-CN" sz="2600" i="1">
                <a:latin typeface="Times New Roman" panose="02020603050405020304" pitchFamily="18" charset="0"/>
              </a:rPr>
              <a:t>i </a:t>
            </a:r>
            <a:r>
              <a:rPr lang="zh-CN" altLang="en-US" sz="260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i</a:t>
            </a:r>
            <a:r>
              <a:rPr lang="en-US" altLang="zh-CN" sz="260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>
                <a:latin typeface="Times New Roman" panose="02020603050405020304" pitchFamily="18" charset="0"/>
              </a:rPr>
              <a:t> +1 </a:t>
            </a:r>
            <a:r>
              <a:rPr lang="zh-CN" altLang="en-US" sz="260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2208213" y="3500438"/>
            <a:ext cx="7986712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>
                <a:latin typeface="Times New Roman" panose="02020603050405020304" pitchFamily="18" charset="0"/>
              </a:rPr>
              <a:t>时</a:t>
            </a:r>
            <a:r>
              <a:rPr lang="en-US" altLang="zh-CN" sz="2400">
                <a:latin typeface="Times New Roman" panose="02020603050405020304" pitchFamily="18" charset="0"/>
              </a:rPr>
              <a:t>, </a:t>
            </a:r>
            <a:r>
              <a:rPr lang="zh-CN" altLang="en-US" sz="240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1847851" y="5805489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3792539" y="2328864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5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2328864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1992314" y="1052736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071612" y="72531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2425701" y="1628998"/>
            <a:ext cx="7991475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1992312" y="3140968"/>
            <a:ext cx="885621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2495600" y="4220988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495600" y="5733876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87750" y="4868689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192008" y="4076972"/>
            <a:ext cx="2195513" cy="20621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排序比冒泡排序快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倍，比插入排序大致快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倍。适合于数据量在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21" y="3795794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1415480" y="1196752"/>
            <a:ext cx="9432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</a:rPr>
              <a:t>1959</a:t>
            </a:r>
            <a:r>
              <a:rPr lang="zh-CN" altLang="en-US" sz="2400" dirty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个子序列，所有距离为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的元素放在同一个子序列中，在每一个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子序列</a:t>
            </a:r>
            <a:r>
              <a:rPr lang="zh-CN" altLang="en-US" sz="2600" dirty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>
                <a:latin typeface="Times New Roman" panose="02020603050405020304" pitchFamily="18" charset="0"/>
              </a:rPr>
              <a:t>gap/2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983432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784225" y="0"/>
            <a:ext cx="7543800" cy="6604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pic>
        <p:nvPicPr>
          <p:cNvPr id="13315" name="Picture 2" descr="http://h.hiphotos.baidu.com/zhidao/wh%3D600%2C800/sign=e5225ec3d9f9d72a1731181be41a040c/f9198618367adab4b58321bf8bd4b31c8601e4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52" y="3284538"/>
            <a:ext cx="58293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img1.ali213.net/flashpic/2012-09-15/ali_172024_11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981075"/>
            <a:ext cx="33829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http://ts3.mm.bing.net/th?id=HN.608044812585076956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981075"/>
            <a:ext cx="3168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990600" y="-793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2584450" y="1644352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3651250" y="12633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45656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5480050" y="8823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63944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308850" y="13395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8223250" y="16443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3727450" y="2101552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2660650" y="33207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3651250" y="2939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63944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1966914" y="235237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2660650" y="6140152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8223250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5480050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03389" y="2733377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2660650" y="47685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45656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7308850" y="4463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480050" y="2558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5656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7308850" y="3015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8223250" y="3320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480050" y="4006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63944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8223250" y="4768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3651250" y="4387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45656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3651250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3944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7308850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1843088" y="1412577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2640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3709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7367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8281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6453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4624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5538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3786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2719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3709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1903414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2719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5538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8281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1847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2719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7367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4624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8281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4624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6453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5538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3709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7367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8281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6453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3709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4624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5538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6453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7367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927692" y="41821"/>
            <a:ext cx="58883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2286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5257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7086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8001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6172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4343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3429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3505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2438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5257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1960564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3429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1905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7086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4343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8001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6172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1631504" y="4367214"/>
            <a:ext cx="9587408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开始时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911424" y="33338"/>
            <a:ext cx="592923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1992313" y="980728"/>
            <a:ext cx="84899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ShellSort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&lt;T&gt; &amp; L, 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, j, gap=right-left+1;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for (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left+gap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&lt;= right;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++)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if (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&lt;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temp =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];  j=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-gap;            </a:t>
            </a:r>
            <a:endParaRPr kumimoji="1" lang="zh-CN" altLang="en-US" sz="22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do { 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} 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631504" y="1196752"/>
            <a:ext cx="9819431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055440" y="1295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1631504" y="5373216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775520" y="1484784"/>
            <a:ext cx="91452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50460"/>
            <a:ext cx="2736304" cy="23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81536" y="8309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1055440" y="1052736"/>
            <a:ext cx="943227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],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1992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17589" y="-217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2089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3155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4146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5137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6127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7118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8108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232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2012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4146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7118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776414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3536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127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4146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5137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8108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3155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6127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8832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3155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7727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6737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746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4756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3765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8108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727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737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5746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756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7118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5137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8843964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1776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662114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067365" y="5832"/>
            <a:ext cx="5895409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4475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7980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1919289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027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017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8704264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6989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7599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5999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5008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5438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6962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3076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1960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7953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8704264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5972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3000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3990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4981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1990726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054101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1847528" y="980728"/>
            <a:ext cx="864076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0"/>
            <a:ext cx="10515600" cy="687611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00CC"/>
                </a:solidFill>
              </a:rPr>
              <a:t>Motivation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s://ss1.bdstatic.com/70cFuXSh_Q1YnxGkpoWK1HF6hhy/it/u=1317061984,385364918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00" y="837524"/>
            <a:ext cx="3754388" cy="56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://5b0988e595225.cdn.sohucs.com/images/20191022/83b6f18348ee42358901244dff3dd10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90186"/>
            <a:ext cx="4104456" cy="54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1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847851" y="1052514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2208214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  <a:endParaRPr lang="zh-CN" altLang="en-US" sz="2600" b="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2279651" y="4652963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1847851" y="5373688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911424" y="158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/>
        </p:nvGraphicFramePr>
        <p:xfrm>
          <a:off x="3287713" y="2930525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8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2930525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8328248" y="3717925"/>
            <a:ext cx="2447702" cy="1676400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4713" y="1850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972762" y="919164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1127448" y="1611314"/>
            <a:ext cx="1051316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任取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 dirty="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 dirty="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基准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元素排</a:t>
            </a:r>
            <a:r>
              <a:rPr lang="zh-CN" altLang="en-US" sz="2600" dirty="0">
                <a:latin typeface="Times New Roman" panose="02020603050405020304" pitchFamily="18" charset="0"/>
              </a:rPr>
              <a:t>在这两个子序列中间（这也是该元素最终应安放的位置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8506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9192344" y="766766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2063751" y="5304459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02" y="4364833"/>
            <a:ext cx="301295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67408" y="54889"/>
            <a:ext cx="6408712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0"/>
            <a:ext cx="1919536" cy="191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11424" y="909216"/>
            <a:ext cx="10369152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经常被昵称为托尼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计算机科学家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设计出了快速排序算法、霍尔逻辑、交谈循序程式。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年，在牛津大学墨顿学院取得西洋古典学学士学位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年，在莫斯科国立大学取得博士学位后，任职于伦敦艾略特兄弟公司，他接到的第一个任务，就是为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在艾略特兄弟公司的新机型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年，获颁图灵奖；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年，成为英国皇家学会院士；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年，因他在计算机科学与教育方面的杰出贡献，获得英国王室颁赠爵士头衔；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;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992313" y="1484314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7464152" y="5230483"/>
            <a:ext cx="33844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分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治法的思想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1829991" y="5170159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068015" y="1905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3960440" y="4720754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2741240" y="3272954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2360240" y="1596554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1903040" y="5162079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3427040" y="12155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44176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5408240" y="8345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63988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7389440" y="12917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8380040" y="15965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3503240" y="2053754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6094040" y="3272954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5713040" y="28919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67036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2187204" y="29443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8151440" y="6092354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8684840" y="53303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7084640" y="4720754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6551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4417640" y="44159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76942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4417640" y="29681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3427040" y="47207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8684840" y="25109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274640" y="7647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3427040" y="32729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7694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8684840" y="39587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5636840" y="43397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2207841" y="4361979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2207841" y="57637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3427040" y="60923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4417640" y="57875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74656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64750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5484440" y="57113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6597278" y="23585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3287340" y="27078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7541840" y="38063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2305050" y="61404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2305050" y="45402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2305050" y="28638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2305050" y="10350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3371850" y="6540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4362450" y="5778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5353050" y="2730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6343650" y="5778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7334250" y="7302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8324850" y="10350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3448050" y="14922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6343650" y="24066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1671638" y="184150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7334250" y="40830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4362450" y="42354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7334250" y="24066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4362450" y="25590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5353050" y="45402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5353050" y="21018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3219451" y="1968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8324850" y="28638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6343650" y="40830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8324850" y="37782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3371850" y="61404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4362450" y="58356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6343650" y="56832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7334250" y="56832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5353050" y="57594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47434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57340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67246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4057651" y="19494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3371850" y="24828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8934450" y="1873251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7394575" y="17208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7639050" y="35496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8324850" y="33210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5051426" y="36258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3371850" y="41592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8934450" y="3549651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8324850" y="53784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3316289" y="5226050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8934451" y="5683250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847851" y="1519239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911424" y="1412776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low;</a:t>
            </a: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35360" y="897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5015880" y="5921201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8368680" y="5921201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987680" y="5540201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89782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061081" y="6356176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99688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6692280" y="5616401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10959480" y="5311601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01680" y="5921201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9767739" y="404268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759675" y="404268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" name="AutoShape 7" descr="白色大理石"/>
          <p:cNvSpPr>
            <a:spLocks noChangeArrowheads="1"/>
          </p:cNvSpPr>
          <p:nvPr/>
        </p:nvSpPr>
        <p:spPr bwMode="auto">
          <a:xfrm>
            <a:off x="4592488" y="64239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5659288" y="26139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66498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7640488" y="-8482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36" name="AutoShape 12"/>
          <p:cNvSpPr>
            <a:spLocks noChangeArrowheads="1"/>
          </p:cNvSpPr>
          <p:nvPr/>
        </p:nvSpPr>
        <p:spPr bwMode="auto">
          <a:xfrm>
            <a:off x="86310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9621688" y="33759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" name="AutoShape 14"/>
          <p:cNvSpPr>
            <a:spLocks noChangeArrowheads="1"/>
          </p:cNvSpPr>
          <p:nvPr/>
        </p:nvSpPr>
        <p:spPr bwMode="auto">
          <a:xfrm>
            <a:off x="10612288" y="64239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735488" y="1052736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519936" y="-196552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621688" y="1628800"/>
            <a:ext cx="0" cy="352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23392" y="55563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2418855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723655" y="1719264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5543055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8133855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8667255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2723655" y="2633664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723655" y="3624264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2723655" y="4614864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2647455" y="5589240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8210055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6076455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076455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7829055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7752855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6381255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6838455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7295655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6990855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7371855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5543055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5771655" y="26035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5585917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7897317" y="820739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5881192" y="1757364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6079630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7681418" y="2692401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5992317" y="2473326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7062292" y="3671889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7227393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10628312" y="5877272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63552" y="864120"/>
            <a:ext cx="828092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Partition(Element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a[], int 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high) 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{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temp;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int i = low, j = high;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temp = a[low];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将轴值存放在临时变量中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while 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{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指针左移，直到找到一个小于或等于轴值的记录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((i&lt;j) 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&lt;= a [j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i++;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指针右移，直到找到一个大于或等于轴值的记录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&lt;j)&amp;&amp;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j--;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10371234" y="5911106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911424" y="32825"/>
            <a:ext cx="7793037" cy="6350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104112" y="3717032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98086" y="486916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" y="825100"/>
            <a:ext cx="5410760" cy="3542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31" y="825100"/>
            <a:ext cx="5989023" cy="2802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911424" y="116632"/>
            <a:ext cx="8229600" cy="50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快速排序算法实现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marL="0" indent="0"/>
            <a:endParaRPr lang="zh-CN" altLang="en-US" sz="3200" b="1" dirty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1774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73" y="3926804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50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b="1" dirty="0" err="1" smtClean="0">
                <a:solidFill>
                  <a:srgbClr val="0000CC"/>
                </a:solidFill>
              </a:rPr>
              <a:t>Nonrecursive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3600" b="1" dirty="0" err="1" smtClean="0">
                <a:solidFill>
                  <a:srgbClr val="0000CC"/>
                </a:solidFill>
              </a:rPr>
              <a:t>QuickSort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72" y="134076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59" y="220754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22" y="419191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1661812" y="5533974"/>
            <a:ext cx="2904331" cy="1079500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1</a:t>
            </a:r>
            <a:r>
              <a:rPr lang="zh-CN" altLang="en-US" sz="2400" dirty="0"/>
              <a:t>：写出非递归的快速排序的代码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10" y="4292549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068664" y="507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2427535" y="980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337049" y="1509366"/>
            <a:ext cx="851128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QuickSort</a:t>
            </a:r>
            <a:r>
              <a:rPr lang="zh-CN" altLang="en-US" sz="2600" dirty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从</a:t>
            </a:r>
            <a:r>
              <a:rPr lang="zh-CN" altLang="en-US" sz="2600" dirty="0">
                <a:latin typeface="Times New Roman" panose="02020603050405020304" pitchFamily="18" charset="0"/>
              </a:rPr>
              <a:t>图中可知，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4382293" y="2570584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1919536" y="980729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127198" y="1052736"/>
            <a:ext cx="9217274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dirty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dirty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(1) =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逆序）：</a:t>
            </a:r>
            <a:r>
              <a:rPr lang="zh-CN" altLang="en-US" sz="2600" dirty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cn</a:t>
            </a:r>
            <a:r>
              <a:rPr lang="en-US" altLang="zh-CN" sz="2600" dirty="0">
                <a:latin typeface="Times New Roman" panose="02020603050405020304" pitchFamily="18" charset="0"/>
              </a:rPr>
              <a:t> +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latin typeface="Times New Roman" panose="02020603050405020304" pitchFamily="18" charset="0"/>
              </a:rPr>
              <a:t>1)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983432" y="0"/>
            <a:ext cx="5868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7991413" y="1412776"/>
            <a:ext cx="4895973" cy="2808783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和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[1,2,3,4,5,6,7,8,9]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0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279651" y="2851547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情况：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017588" y="-30956"/>
            <a:ext cx="5868987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1919288" y="227687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919288" y="5732860"/>
            <a:ext cx="8208962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79899" y="1627411"/>
            <a:ext cx="7720013" cy="9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19536" y="1052737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6527304" y="1050628"/>
            <a:ext cx="1728192" cy="482321"/>
          </a:xfrm>
          <a:prstGeom prst="wedgeRoundRectCallout">
            <a:avLst>
              <a:gd name="adj1" fmla="val -35068"/>
              <a:gd name="adj2" fmla="val 88742"/>
              <a:gd name="adj3" fmla="val 16667"/>
            </a:avLst>
          </a:prstGeom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B05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如何改进？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336801" y="1916114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1919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2351088" y="3500439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4151314" y="6092826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2971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8077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3246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1917701" y="1643064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3886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2971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8077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4724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8077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2971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8077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5562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2971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6400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8077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2971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8077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7315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2971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1960564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1981201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1981201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1981201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1992314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9551989" y="1547814"/>
            <a:ext cx="5048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927100" y="-11789"/>
            <a:ext cx="5672956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575051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3049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3324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8154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2043114" y="3406776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3049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4725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5487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8154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9145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3049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3887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4725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5487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6402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7240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2038351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2058989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1847850" y="1268414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dirty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3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017588" y="-7936"/>
            <a:ext cx="5726483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424" y="908720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请写出序列</a:t>
            </a:r>
            <a:r>
              <a:rPr lang="en-US" altLang="zh-CN" sz="2800" dirty="0" smtClean="0">
                <a:solidFill>
                  <a:schemeClr val="tx1"/>
                </a:solidFill>
              </a:rPr>
              <a:t>6, 5, 3, 1, 8, 7, 2, 4</a:t>
            </a:r>
            <a:r>
              <a:rPr lang="zh-CN" altLang="en-US" sz="2800" dirty="0" smtClean="0">
                <a:solidFill>
                  <a:schemeClr val="tx1"/>
                </a:solidFill>
              </a:rPr>
              <a:t>的快速排序的中间过程</a:t>
            </a: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2464" y="44624"/>
            <a:ext cx="1887538" cy="12588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0332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课堂作业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1631504" y="1340768"/>
            <a:ext cx="950505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个，就不用再选了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992314" y="1052513"/>
            <a:ext cx="8542337" cy="5068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归并排序</a:t>
            </a:r>
            <a:r>
              <a:rPr lang="en-US" altLang="zh-CN" sz="2000" dirty="0">
                <a:solidFill>
                  <a:srgbClr val="FF0000"/>
                </a:solidFill>
              </a:rPr>
              <a:t>(MERGE SORT)</a:t>
            </a:r>
            <a:r>
              <a:rPr lang="zh-CN" altLang="en-US" sz="2000" dirty="0">
                <a:solidFill>
                  <a:srgbClr val="FF0000"/>
                </a:solidFill>
              </a:rPr>
              <a:t>、快速排序</a:t>
            </a:r>
            <a:r>
              <a:rPr lang="en-US" altLang="zh-CN" sz="2000" dirty="0">
                <a:solidFill>
                  <a:srgbClr val="FF0000"/>
                </a:solidFill>
              </a:rPr>
              <a:t>(QUICK SORT)</a:t>
            </a:r>
            <a:r>
              <a:rPr lang="zh-CN" altLang="en-US" sz="2000" dirty="0">
                <a:solidFill>
                  <a:srgbClr val="FF0000"/>
                </a:solidFill>
              </a:rPr>
              <a:t>和堆积排序</a:t>
            </a:r>
            <a:r>
              <a:rPr lang="en-US" altLang="zh-CN" sz="20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2. </a:t>
            </a:r>
            <a:r>
              <a:rPr lang="zh-CN" altLang="en-US" sz="2000" dirty="0"/>
              <a:t>傅立叶变换和快速傅立叶变换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3. </a:t>
            </a:r>
            <a:r>
              <a:rPr lang="zh-CN" altLang="en-US" sz="20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0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4. RSA</a:t>
            </a:r>
            <a:r>
              <a:rPr lang="zh-CN" altLang="en-US" sz="2000" dirty="0"/>
              <a:t>非对称加密算法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5. </a:t>
            </a:r>
            <a:r>
              <a:rPr lang="zh-CN" altLang="en-US" sz="2000" dirty="0">
                <a:solidFill>
                  <a:srgbClr val="FF0000"/>
                </a:solidFill>
              </a:rPr>
              <a:t>哈希安全算法</a:t>
            </a:r>
            <a:r>
              <a:rPr lang="en-US" altLang="zh-CN" sz="20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6. </a:t>
            </a:r>
            <a:r>
              <a:rPr lang="zh-CN" altLang="en-US" sz="2000" dirty="0"/>
              <a:t>整数质因子分解算法</a:t>
            </a:r>
            <a:r>
              <a:rPr lang="en-US" altLang="zh-CN" sz="20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7. </a:t>
            </a:r>
            <a:r>
              <a:rPr lang="zh-CN" altLang="en-US" sz="2000" dirty="0">
                <a:solidFill>
                  <a:srgbClr val="FF0000"/>
                </a:solidFill>
              </a:rPr>
              <a:t>链接分析算法</a:t>
            </a:r>
            <a:r>
              <a:rPr lang="en-US" altLang="zh-CN" sz="20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8. </a:t>
            </a:r>
            <a:r>
              <a:rPr lang="zh-CN" altLang="en-US" sz="2000" dirty="0"/>
              <a:t>比例微积分算法</a:t>
            </a:r>
            <a:r>
              <a:rPr lang="en-US" altLang="zh-CN" sz="20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9. </a:t>
            </a:r>
            <a:r>
              <a:rPr lang="zh-CN" altLang="en-US" sz="2000" dirty="0">
                <a:solidFill>
                  <a:srgbClr val="FF0000"/>
                </a:solidFill>
              </a:rPr>
              <a:t>数据压缩算法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10. </a:t>
            </a:r>
            <a:r>
              <a:rPr lang="zh-CN" altLang="en-US" sz="2000" dirty="0"/>
              <a:t>随机数生成算法</a:t>
            </a:r>
            <a:endParaRPr lang="en-US" altLang="zh-CN" sz="20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48" y="4224691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930747" y="44624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2024" y="6525344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199456" y="9298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559496" y="1777226"/>
            <a:ext cx="10225136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）在元素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911424" y="1124744"/>
            <a:ext cx="111612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077072"/>
            <a:ext cx="25922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3" y="486466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0" y="4581128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221379" y="3994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2217546" y="6170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2217546" y="47229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2217546" y="32751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2217546" y="1598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1607946" y="5156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284346" y="12177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2749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5265546" y="836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62561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7246746" y="1293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8237346" y="1598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3360546" y="205591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3284346" y="28941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62561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2044510" y="2946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5265546" y="5408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2749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7246746" y="44181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42749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7246746" y="29703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3284346" y="47229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5265546" y="25131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8237346" y="32751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62561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5265546" y="39609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8237346" y="43419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2065147" y="43641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2065147" y="58119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3284346" y="6170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4274946" y="5865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62561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72467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8237346" y="57135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1931797" y="1314551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8846946" y="25353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8818371" y="39831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8846946" y="54309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2133600" y="51549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2133600" y="37071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2133600" y="20307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8153400" y="12687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61722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3276600" y="248796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61722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960564" y="33785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71628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4191000" y="48501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3200400" y="51549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8153400" y="29451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61722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8153400" y="43929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5181600" y="47739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1919289" y="490889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1981201" y="17021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3200400" y="20307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4191000" y="17259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71628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5181600" y="16497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8763000" y="1271935"/>
            <a:ext cx="165141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8734425" y="2967385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71628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5181600" y="33261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4191000" y="34023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3200400" y="37071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4565650" y="585504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053306" y="-17462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2133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2133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3276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7162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3200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172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5181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8153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4191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1127448" y="800101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4267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4572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410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4038601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5181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4191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3200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6172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7162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8153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4267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4572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4038601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6400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5851526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6734176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2133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5105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4114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3124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6096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7086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8077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3200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4067176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8305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7315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4343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8715376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4305301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2133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5181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3200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6172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8153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7162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7543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4495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7315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4191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4219576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7908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1055440" y="751957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1919289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1703512" y="1052736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1703512" y="5084987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054101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1919784" y="1630587"/>
            <a:ext cx="9360966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latin typeface="Times New Roman" panose="02020603050405020304" pitchFamily="18" charset="0"/>
              </a:rPr>
              <a:t>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KCN </a:t>
            </a:r>
            <a:r>
              <a:rPr lang="zh-CN" altLang="en-US" sz="2600" dirty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元素的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）：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RMN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en-US" altLang="zh-CN" sz="2600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70219"/>
              </p:ext>
            </p:extLst>
          </p:nvPr>
        </p:nvGraphicFramePr>
        <p:xfrm>
          <a:off x="3143374" y="2956149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374" y="2956149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126331" y="2946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711" y="1124744"/>
            <a:ext cx="9432849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800" dirty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800" dirty="0">
                <a:latin typeface="Times New Roman" panose="02020603050405020304" pitchFamily="18" charset="0"/>
              </a:rPr>
              <a:t>(Heap Sort)</a:t>
            </a:r>
            <a:r>
              <a:rPr lang="zh-CN" altLang="en-US" sz="2800" dirty="0">
                <a:latin typeface="Times New Roman" panose="02020603050405020304" pitchFamily="18" charset="0"/>
              </a:rPr>
              <a:t>分为两个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dirty="0" err="1">
                <a:latin typeface="Times New Roman" panose="02020603050405020304" pitchFamily="18" charset="0"/>
              </a:rPr>
              <a:t>siftDown</a:t>
            </a:r>
            <a:r>
              <a:rPr lang="en-US" altLang="zh-CN" dirty="0">
                <a:latin typeface="Times New Roman" panose="02020603050405020304" pitchFamily="18" charset="0"/>
              </a:rPr>
              <a:t>() 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通过一系列的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dirty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800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054101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1992313" y="1052514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1919288" y="1052736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 dirty="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;		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	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m);	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siftUp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start);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Swap(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j);	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{ Element&lt;T&gt;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 =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]; 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heap[j]=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478909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4826" y="1106488"/>
            <a:ext cx="9433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(HEAP SORT</a:t>
            </a:r>
            <a:r>
              <a:rPr lang="en-US" altLang="zh-CN" sz="24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)---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是目前最好的排序算法吗？万能的吗？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哪个排序算法效率最高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  <a:endParaRPr lang="en-US" altLang="zh-CN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不同的排序算法使用的问题场景是什么？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27343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983432" y="57370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0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8499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118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7448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6686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4419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3352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4191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2590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3733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2209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4495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3276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4114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3524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2838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4972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2133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3505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4057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4876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5051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5562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7753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7067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6305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7372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8515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8210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8020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8991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8077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7677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6172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6823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7059614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7204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2209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2743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276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3810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4419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4953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2486026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6229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6762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7296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7829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8439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8972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6442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073150" y="190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9480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8915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8534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7848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7086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4876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810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648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3048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191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2667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4953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3733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4572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3981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95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5429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590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3962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4514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4572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4724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579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8153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7467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6705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7772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8915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8610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8020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9391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8477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8077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6572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239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2514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3089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3622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4156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4765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5299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6629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7162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7696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8229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8839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9372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6781801" y="5316539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198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2708276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8763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8839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055440" y="41821"/>
            <a:ext cx="581025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919288" y="1052514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MaxHeap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::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start,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start;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 = 2*i+1;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Element&lt;T&gt; temp =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heap[j];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j;   j=2*i+1;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temp;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703512" y="1124744"/>
            <a:ext cx="9721899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currentSize-1 );	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再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072302" y="397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8686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830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7620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6858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4419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3352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4191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2590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3733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220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4495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327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4114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524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2838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972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2133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3505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4057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541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7924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7239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6477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7543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8686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8382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2057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259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3124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3657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4267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4800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6324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6858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7391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7924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8534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9067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62484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2670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6057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9525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073150" y="1270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8667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8286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7600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6838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7905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7219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6457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7524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8667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8362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8328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2019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160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2819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6350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9696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996950" y="-238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8597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8216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7531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6769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563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7835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7150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6388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7454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8597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8293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7702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9074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8159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759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6254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921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819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6334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6867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7400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7934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8543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9077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6257926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676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2133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960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6743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996950" y="571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8439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8058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7372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6610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556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7677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6991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29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7296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8439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8134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7543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8915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8001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7600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6096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6762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4648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4800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944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2857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6508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144138" y="-4818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8915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8534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7848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7086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4724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3657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449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2895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4038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2514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4800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4419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3829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3143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5276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2438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3810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362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8153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7467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670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7772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8915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861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8020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9391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8477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8077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6572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7239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3657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3581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2819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7835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996950" y="-1428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269206" y="-1802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1992314" y="981794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&lt;T&gt;::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 (Element&lt;T&gt;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[],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 =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 &lt; n) ? n : 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heap = new Element&lt;T&gt;[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cerr</a:t>
            </a:r>
            <a:r>
              <a:rPr lang="en-US" altLang="zh-CN" sz="2600" dirty="0">
                <a:latin typeface="Times New Roman" panose="02020603050405020304" pitchFamily="18" charset="0"/>
              </a:rPr>
              <a:t> &lt;&lt; “</a:t>
            </a:r>
            <a:r>
              <a:rPr lang="zh-CN" altLang="en-US" sz="2600" dirty="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 dirty="0">
                <a:latin typeface="Times New Roman" panose="02020603050405020304" pitchFamily="18" charset="0"/>
              </a:rPr>
              <a:t>&lt;&lt;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600" dirty="0">
                <a:latin typeface="Times New Roman" panose="02020603050405020304" pitchFamily="18" charset="0"/>
              </a:rPr>
              <a:t>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for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0;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&lt; n;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++) heap[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 =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</a:rPr>
              <a:t> = n;    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( currentSize-2 ) / 2;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&gt;= 0;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currentSize-1 );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703388" y="1125539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1919288" y="1852613"/>
            <a:ext cx="8604250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080754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1992313" y="1416051"/>
            <a:ext cx="84963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269206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1775521" y="1628800"/>
            <a:ext cx="8928992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>
                <a:latin typeface="Times New Roman" panose="02020603050405020304" pitchFamily="18" charset="0"/>
              </a:rPr>
              <a:t>for </a:t>
            </a:r>
            <a:r>
              <a:rPr lang="zh-CN" altLang="en-US" sz="2600" dirty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559496" y="956610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25819"/>
              </p:ext>
            </p:extLst>
          </p:nvPr>
        </p:nvGraphicFramePr>
        <p:xfrm>
          <a:off x="4799856" y="3573016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1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3573016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208212" y="1052513"/>
            <a:ext cx="8784331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>
                <a:latin typeface="Times New Roman" panose="02020603050405020304" pitchFamily="18" charset="0"/>
              </a:rPr>
              <a:t>for</a:t>
            </a:r>
            <a:r>
              <a:rPr lang="zh-CN" altLang="en-US" sz="2600" dirty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3287714" y="1557339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3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557339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1919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054101" y="396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1992314" y="1125539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-21971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928814" y="2587626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052745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4462464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15107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10128448" y="404664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CC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2208213" y="1773239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334295" y="2381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2497138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6170613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5736432" y="1628204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2495550" y="3427635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6384926" y="2924397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127448" y="714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1847851" y="1052736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1847851" y="4653185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中，再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设变量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>
                <a:latin typeface="Times New Roman" panose="02020603050405020304" pitchFamily="18" charset="0"/>
              </a:rPr>
              <a:t>和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>
                <a:latin typeface="Times New Roman" panose="02020603050405020304" pitchFamily="18" charset="0"/>
              </a:rPr>
              <a:t>分别是</a:t>
            </a:r>
            <a:r>
              <a:rPr lang="en-US" altLang="zh-CN" sz="2600"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是归并后在</a:t>
            </a:r>
            <a:r>
              <a:rPr lang="en-US" altLang="zh-CN" sz="2600"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latin typeface="Times New Roman" panose="02020603050405020304" pitchFamily="18" charset="0"/>
              </a:rPr>
              <a:t>中的当前存放指针。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3420938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6275263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6025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2171575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5673600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7859587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483101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3335213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3592388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6948362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656263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171575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1703263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zh-CN" altLang="zh-CN" sz="2400" dirty="0">
                <a:latin typeface="Times New Roman" panose="02020603050405020304" pitchFamily="18" charset="0"/>
              </a:rPr>
              <a:t>所指位置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024626" y="80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1905000" y="980728"/>
            <a:ext cx="8439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merge(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L1,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&lt;T&gt;&amp;L2,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mid,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left..mid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10255</TotalTime>
  <Words>10445</Words>
  <Application>Microsoft Office PowerPoint</Application>
  <PresentationFormat>宽屏</PresentationFormat>
  <Paragraphs>1945</Paragraphs>
  <Slides>130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54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Book Antiqua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数 据 结 构 第9章 内部排序</vt:lpstr>
      <vt:lpstr>第八章 要点回顾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第五次上机作业</vt:lpstr>
      <vt:lpstr>第六次上机作业---Dancing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1440</cp:revision>
  <dcterms:created xsi:type="dcterms:W3CDTF">2004-02-17T03:02:14Z</dcterms:created>
  <dcterms:modified xsi:type="dcterms:W3CDTF">2020-11-22T02:42:32Z</dcterms:modified>
</cp:coreProperties>
</file>